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3" r:id="rId3"/>
    <p:sldId id="308" r:id="rId4"/>
    <p:sldId id="314" r:id="rId5"/>
    <p:sldId id="304" r:id="rId6"/>
    <p:sldId id="315" r:id="rId7"/>
    <p:sldId id="309" r:id="rId8"/>
    <p:sldId id="310" r:id="rId9"/>
    <p:sldId id="312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imes New Roman" panose="02020603050405020304" pitchFamily="18" charset="0"/>
      <p:regular r:id="rId31"/>
    </p:embeddedFont>
    <p:embeddedFont>
      <p:font typeface="標楷體" panose="03000509000000000000" pitchFamily="65" charset="-12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43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wc1029/blog/tree/main/%E4%BA%92%E5%8B%95%E7%B6%B2%E9%A0%81%E8%A8%AD%E8%A8%88/%E7%90%86%E8%AB%96%E8%AA%B2%E4%B8%8A%E7%9A%84%E5%B0%8Fdemo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1026" name="Picture 2" descr="Mastering HTML5 Confirm Email Validation: Ensure Data Accuracy and User ...">
            <a:extLst>
              <a:ext uri="{FF2B5EF4-FFF2-40B4-BE49-F238E27FC236}">
                <a16:creationId xmlns:a16="http://schemas.microsoft.com/office/drawing/2014/main" id="{A69D5217-3C18-4551-B497-1FCE84EF7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r="14460"/>
          <a:stretch/>
        </p:blipFill>
        <p:spPr bwMode="auto">
          <a:xfrm>
            <a:off x="2695003" y="8894975"/>
            <a:ext cx="581855" cy="7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資料編輯與格式化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17246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常見文字標籤如下：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文字格式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EE353F8-E32E-4027-9E38-E4914E10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" y="2953513"/>
            <a:ext cx="9715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01C208B-C4F0-4A79-A8BC-FC49C77B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99" y="2985387"/>
            <a:ext cx="4051716" cy="2331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821DC90D-C7C3-43EB-82A7-72F001C4DA75}"/>
              </a:ext>
            </a:extLst>
          </p:cNvPr>
          <p:cNvSpPr txBox="1"/>
          <p:nvPr/>
        </p:nvSpPr>
        <p:spPr>
          <a:xfrm>
            <a:off x="368300" y="6470778"/>
            <a:ext cx="172466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：換行，沒有結束標籤。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&lt;span&gt;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：群組成一行，屬於行內元素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(inline)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013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資料編輯與格式化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172466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`&lt;ul&gt;/&lt;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：設定項目編號格式，其屬性如下：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type={1, A, a, I,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：設定編號類型，預設為數字編號。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start="n"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：編號期始值。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項目編號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A71D44D-3F88-442B-B2B3-3B2911BA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685" y="1691609"/>
            <a:ext cx="5461001" cy="86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B2EBDA8-2AA7-412A-BD98-36726B81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67" y="3716496"/>
            <a:ext cx="2536214" cy="48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47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資料編輯與格式化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57912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通過屬性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href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target=""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：設定開啟方式：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_self`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：目前視窗開啟。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_blank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：新分頁開啟。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download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：設定要下載檔案。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超連結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hyberlink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9089E0-572B-4D58-90E6-2BD5632A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5235563"/>
            <a:ext cx="10544364" cy="235758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DF31CDB-B4FF-432C-834E-A9F07B0C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650" y="3729743"/>
            <a:ext cx="75819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D705B986-B401-4380-B716-5D43ED8104B7}"/>
              </a:ext>
            </a:extLst>
          </p:cNvPr>
          <p:cNvSpPr txBox="1"/>
          <p:nvPr/>
        </p:nvSpPr>
        <p:spPr>
          <a:xfrm>
            <a:off x="11049000" y="3085259"/>
            <a:ext cx="2438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09737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資料編輯與格式化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99822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：設定相對路徑的基站。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的方式去設定超連結，如果未來要移動專案，整個一起移動就好了。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超連結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hyberlink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E11814C-8308-4E9C-A80E-70005CC2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049339"/>
            <a:ext cx="13109054" cy="429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113C1E3-49C4-4D56-8E11-D6E8ED5F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00" y="2108200"/>
            <a:ext cx="677770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97E7D4D5-CC20-4642-A36C-14FE9EEF0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54" y="4305300"/>
            <a:ext cx="6735966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8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嵌入內容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99822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：設定圖片的網址。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：圖片寬度。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height="n"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alt=“”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：設定圖片的替代顯示文字，用來描述圖片的性質。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嵌入圖片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-&lt;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img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EA4F0D3-1153-411A-9712-A4D4B60D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02795"/>
            <a:ext cx="15849431" cy="34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FD9B2FA-9B47-4E70-8195-3BD528DF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90" y="4316491"/>
            <a:ext cx="5792741" cy="19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67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嵌入內容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99822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：設定圖片的網址。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：圖片寬度。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height="n"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autoplay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：自動撥放。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：設定要顯示瀏覽器內建的控制模板。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：循環播放。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：設定靜音。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it-IT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嵌入影片</a:t>
            </a:r>
            <a:r>
              <a:rPr lang="it-IT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it-IT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影音</a:t>
            </a:r>
            <a:r>
              <a:rPr lang="it-IT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-&lt;vedio&gt;&amp;&lt;audio&gt;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F7C6242-5F6D-4FF2-9478-555B3E1C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6395938"/>
            <a:ext cx="13345969" cy="29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05BA082-8462-44FA-B316-CCDD7EE7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638300"/>
            <a:ext cx="6097280" cy="592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1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嵌入內容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169926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：設定來源。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srcdoc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：設定要顯示來源文件的內容。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name=""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：浮動框架的名稱。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：圖片寬度。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height="n"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allowfullscreen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：允許以全螢幕顯示。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loading="{eager, lazy}"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eager(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表示無論浮動框架是否位於可視區域，都立刻載入浮動框架。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lazy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是等浮動框架抵達可視區域的某個距離時才載入浮動框架。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浮動框架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-&lt;iframe&gt;】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B8C97B8-1FC8-4ACD-A272-6E748060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52059"/>
            <a:ext cx="14973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2B6DCAD-446A-41E2-932C-55130795A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73311"/>
            <a:ext cx="10478752" cy="2923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1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嵌入內容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影片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A386D8-7F21-4FAA-A520-6E9AD4D31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356231"/>
            <a:ext cx="8289925" cy="16579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D6B4735-2D00-423B-99A7-C53D70BC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4026916"/>
            <a:ext cx="4022725" cy="37496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5FC91CD-D1BE-4BC0-A83F-F2571F1E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7018819"/>
            <a:ext cx="8077200" cy="30858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025A9A19-A86C-48A5-BE87-0D76E5227829}"/>
              </a:ext>
            </a:extLst>
          </p:cNvPr>
          <p:cNvSpPr txBox="1"/>
          <p:nvPr/>
        </p:nvSpPr>
        <p:spPr>
          <a:xfrm>
            <a:off x="8458200" y="176367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map】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D1D9D2F-3EEA-41CA-883F-54EF9C0D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2" y="2344547"/>
            <a:ext cx="9518343" cy="67481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0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5BF9AFE-5319-4C13-AD7B-6F58C7C8DD42}"/>
              </a:ext>
            </a:extLst>
          </p:cNvPr>
          <p:cNvSpPr txBox="1"/>
          <p:nvPr/>
        </p:nvSpPr>
        <p:spPr>
          <a:xfrm>
            <a:off x="228600" y="1691609"/>
            <a:ext cx="8097101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&lt;table&gt;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：用來標示表格，屬性如下：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border="n"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：邊框粗細。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&lt;tr&gt;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：表示表格中的列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(row)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&gt;\&lt;td&gt;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：表示表格中的行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colimn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為第一行，其他為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&lt;td&gt;	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colspan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="n"&gt;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合併。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rowspan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="n"&gt;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合併。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&lt;caption&gt;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：設定表格標號。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thead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&gt;\&lt;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tbody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&gt;\&lt;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tfoot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：並非必要元素，但可以讓表格更清楚。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CCD57BE-288C-46BE-9D80-39B53C1C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499" y="1691609"/>
            <a:ext cx="7868497" cy="85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4C7075A-37E2-430F-9B83-49AFE38C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0" y="0"/>
            <a:ext cx="4495796" cy="260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8A18E6A-2386-4C7F-B564-9F86A44C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701" y="5242530"/>
            <a:ext cx="2322318" cy="50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26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5BF9AFE-5319-4C13-AD7B-6F58C7C8DD42}"/>
              </a:ext>
            </a:extLst>
          </p:cNvPr>
          <p:cNvSpPr txBox="1"/>
          <p:nvPr/>
        </p:nvSpPr>
        <p:spPr>
          <a:xfrm>
            <a:off x="228600" y="1691609"/>
            <a:ext cx="10896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如果是要針對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去設定：使用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colgroup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&lt;col&gt;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去做搭配。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169257A-0FF8-4905-B01B-CA017D28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6527"/>
            <a:ext cx="9372600" cy="64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1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備註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B8A3295-8BFE-4F26-921B-E0D43A0D6397}"/>
              </a:ext>
            </a:extLst>
          </p:cNvPr>
          <p:cNvSpPr txBox="1"/>
          <p:nvPr/>
        </p:nvSpPr>
        <p:spPr>
          <a:xfrm>
            <a:off x="304800" y="1727330"/>
            <a:ext cx="17246600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我在</a:t>
            </a:r>
            <a:r>
              <a:rPr lang="en-US" altLang="zh-TW" sz="2800" dirty="0">
                <a:hlinkClick r:id="rId2"/>
              </a:rPr>
              <a:t>blog/</a:t>
            </a:r>
            <a:r>
              <a:rPr lang="zh-TW" altLang="en-US" sz="2800" dirty="0">
                <a:hlinkClick r:id="rId2"/>
              </a:rPr>
              <a:t>互動網頁設計</a:t>
            </a:r>
            <a:r>
              <a:rPr lang="en-US" altLang="zh-TW" sz="2800" dirty="0">
                <a:hlinkClick r:id="rId2"/>
              </a:rPr>
              <a:t>/</a:t>
            </a:r>
            <a:r>
              <a:rPr lang="zh-TW" altLang="en-US" sz="2800" dirty="0">
                <a:hlinkClick r:id="rId2"/>
              </a:rPr>
              <a:t>理論課上的小</a:t>
            </a:r>
            <a:r>
              <a:rPr lang="en-US" altLang="zh-TW" sz="2800">
                <a:hlinkClick r:id="rId2"/>
              </a:rPr>
              <a:t>demo at main · kcwc1029/blog (github.com)</a:t>
            </a:r>
            <a:r>
              <a:rPr lang="zh-TW" altLang="en-US" sz="2800">
                <a:ea typeface="標楷體" panose="03000509000000000000" pitchFamily="65" charset="-120"/>
              </a:rPr>
              <a:t>有</a:t>
            </a:r>
            <a:r>
              <a:rPr lang="zh-TW" altLang="en-US" sz="2800" dirty="0">
                <a:ea typeface="標楷體" panose="03000509000000000000" pitchFamily="65" charset="-120"/>
              </a:rPr>
              <a:t>留一些原程式碼，懶得打可以上去看看有沒有。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74497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5BF9AFE-5319-4C13-AD7B-6F58C7C8DD42}"/>
              </a:ext>
            </a:extLst>
          </p:cNvPr>
          <p:cNvSpPr txBox="1"/>
          <p:nvPr/>
        </p:nvSpPr>
        <p:spPr>
          <a:xfrm>
            <a:off x="95249" y="1717009"/>
            <a:ext cx="17792702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表單透過以下兩者組成：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表單介面：使用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`&lt;form&gt;`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`&lt;input&gt;`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textarea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`&lt;select&gt;`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`&lt;option&gt;`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等元素，做出文字方塊、選擇鈕、核取方塊、下拉式清單等。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撰寫表單的處理程式，也就是表單的後端處理。例如將表單資料傳送到電子郵件地址、寫入檔案、寫入資料庫或進行查詢等。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4AB98E26-6757-46EF-BE95-D4C60EE24672}"/>
              </a:ext>
            </a:extLst>
          </p:cNvPr>
          <p:cNvSpPr txBox="1"/>
          <p:nvPr/>
        </p:nvSpPr>
        <p:spPr>
          <a:xfrm>
            <a:off x="95249" y="4537525"/>
            <a:ext cx="8515351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&lt;form&gt;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HTMLˋ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中插入表單，其屬性如下：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：表單名稱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英文且唯一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：設定表單處裡的網址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屬於後端部分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method={GET, POST}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：表單傳送方式，預設為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指的是將資料放在網址後面進行傳送，較適合用來傳輸少量且不要求安全的資料。而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是將資料透過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標頭進行傳送，適合用來傳送檔案、密碼等大量且需要安全的資料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novalidate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：提交表單時不需要進行驗證。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E709B5C-3BA8-4A79-9DFE-80635D26698B}"/>
              </a:ext>
            </a:extLst>
          </p:cNvPr>
          <p:cNvSpPr txBox="1"/>
          <p:nvPr/>
        </p:nvSpPr>
        <p:spPr>
          <a:xfrm>
            <a:off x="8839200" y="5143500"/>
            <a:ext cx="8515351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encypte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：將資料傳回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的加密方式，預設為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encypte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="application/x-www-form-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urlencoded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。如果要上傳檔案，要設定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encypte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="multipart/form-data"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。如果要上傳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email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，要設定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encypte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="text/plain"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autocomplete="{on, off, default}"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default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是繼承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&lt;form`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屬性，那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&lt;form&gt;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屬性預設是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25648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5BF9AFE-5319-4C13-AD7B-6F58C7C8DD42}"/>
              </a:ext>
            </a:extLst>
          </p:cNvPr>
          <p:cNvSpPr txBox="1"/>
          <p:nvPr/>
        </p:nvSpPr>
        <p:spPr>
          <a:xfrm>
            <a:off x="95249" y="1717009"/>
            <a:ext cx="17792702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&lt;input&gt;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其相關屬性如下：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accept="image/gif, image/jpeg"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：設定提交檔案的內容類型。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autocomplete="{on, off, default}"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default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是繼承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`&lt;form&gt;`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屬性，那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`&lt;form&gt;`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autocomplete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屬性預設是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checked\disable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：欄位以勾、不能勾。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min\max\step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：限制數字類型輸入範圍。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value`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：初始值。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readonly</a:t>
            </a:r>
            <a:r>
              <a:rPr lang="zh-TW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僅讀。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8E20416-9391-4343-B3CA-87522CD26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1DB0522-7A1B-4883-A264-201C04A2889B}"/>
              </a:ext>
            </a:extLst>
          </p:cNvPr>
          <p:cNvSpPr txBox="1"/>
          <p:nvPr/>
        </p:nvSpPr>
        <p:spPr>
          <a:xfrm>
            <a:off x="7010400" y="3476798"/>
            <a:ext cx="8058153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457200">
              <a:lnSpc>
                <a:spcPts val="4480"/>
              </a:lnSpc>
              <a:spcBef>
                <a:spcPct val="0"/>
              </a:spcBef>
              <a:spcAft>
                <a:spcPts val="0"/>
              </a:spcAft>
              <a:buClrTx/>
              <a:buSzPts val="2600"/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minlength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\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maxlength</a:t>
            </a:r>
            <a:r>
              <a:rPr lang="zh-TW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：設定輸入文字數。	</a:t>
            </a:r>
          </a:p>
          <a:p>
            <a:pPr marL="914400" indent="-457200">
              <a:lnSpc>
                <a:spcPts val="448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multiple</a:t>
            </a:r>
            <a:r>
              <a:rPr lang="zh-TW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：允許輸入多個值。	</a:t>
            </a:r>
          </a:p>
          <a:p>
            <a:pPr marL="914400" indent="-457200">
              <a:lnSpc>
                <a:spcPts val="448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placeholder</a:t>
            </a:r>
            <a:r>
              <a:rPr lang="zh-TW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：表單提示文字。		</a:t>
            </a:r>
          </a:p>
          <a:p>
            <a:pPr marL="914400" indent="-457200">
              <a:lnSpc>
                <a:spcPts val="448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required</a:t>
            </a:r>
            <a:r>
              <a:rPr lang="zh-TW" altLang="zh-TW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</a:rPr>
              <a:t>必填。</a:t>
            </a:r>
            <a:endParaRPr lang="zh-TW" altLang="zh-TW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3EC461B-A6EF-414C-9A38-377794DA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6" y="6545104"/>
            <a:ext cx="9633456" cy="36371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038EC435-9DB4-4CE7-8D1F-D526128E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51" y="6545104"/>
            <a:ext cx="8345824" cy="36371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4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8E20416-9391-4343-B3CA-87522CD26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FFC5A0E-7F1E-4F9F-B3A1-86C9029C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99" y="0"/>
            <a:ext cx="130730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835F3CF-7AAE-486C-AF00-E751D50F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1" y="5448300"/>
            <a:ext cx="5859462" cy="4718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7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8E20416-9391-4343-B3CA-87522CD26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86A27DD-8DD6-42E1-B2B6-3B02B80FA286}"/>
              </a:ext>
            </a:extLst>
          </p:cNvPr>
          <p:cNvSpPr txBox="1"/>
          <p:nvPr/>
        </p:nvSpPr>
        <p:spPr>
          <a:xfrm>
            <a:off x="95249" y="1717009"/>
            <a:ext cx="17792702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&lt;label&gt;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：用來設定使用者介面的標籤，會與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&lt;input&gt;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欄位關聯。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&lt;label&gt;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&lt;input&gt;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D99E274-FA09-4FE9-A73F-3BAE7990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1682"/>
            <a:ext cx="14909632" cy="40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4E0AE905-EE98-4B33-B583-1107AAA4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2261645"/>
            <a:ext cx="5621300" cy="19674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10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8E20416-9391-4343-B3CA-87522CD26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86A27DD-8DD6-42E1-B2B6-3B02B80FA286}"/>
              </a:ext>
            </a:extLst>
          </p:cNvPr>
          <p:cNvSpPr txBox="1"/>
          <p:nvPr/>
        </p:nvSpPr>
        <p:spPr>
          <a:xfrm>
            <a:off x="95249" y="1717009"/>
            <a:ext cx="177927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&lt;option&gt;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去做延伸：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optgroup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760D61-B1F7-4E3A-A842-AF3A2AFF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13734"/>
            <a:ext cx="10039350" cy="78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981EDCB-968C-4091-B712-C5526A39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0" y="2313734"/>
            <a:ext cx="4226172" cy="4388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0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7CC46B-302E-42EF-A04D-A7E2F9EE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384AB18-E596-4C8C-944E-FF81CA06E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5C6C375-9D23-46C5-A534-A0FEE6C286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D8E20416-9391-4343-B3CA-87522CD266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86A27DD-8DD6-42E1-B2B6-3B02B80FA286}"/>
              </a:ext>
            </a:extLst>
          </p:cNvPr>
          <p:cNvSpPr txBox="1"/>
          <p:nvPr/>
        </p:nvSpPr>
        <p:spPr>
          <a:xfrm>
            <a:off x="95249" y="1717009"/>
            <a:ext cx="523875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將表單欄位群組起來：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fieldset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&lt;legend&gt;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41441F9-67B1-4CBC-81AE-B553FDB1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 b="15309"/>
          <a:stretch/>
        </p:blipFill>
        <p:spPr bwMode="auto">
          <a:xfrm>
            <a:off x="5562600" y="0"/>
            <a:ext cx="13848954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8B1A960-2F40-4B55-8D22-3401F4A6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143500"/>
            <a:ext cx="561215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8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的基本結構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246600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：用來宣告網頁所使用的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版本。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&lt;html&gt;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：標示網頁的開始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：包含標題、關鍵字、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CS/JS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、編碼方式等不會顯示在畫面的資訊。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&lt;body&gt;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：網頁主體。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(tag)&amp;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元素區別：開始標籤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結束標籤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(attribute)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元素除了本身描述的特性之外，還可以增加多個屬性，彼此用空白分開。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24FFB-FF3C-4BD6-AFCA-D8309E81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057" y="2241629"/>
            <a:ext cx="533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10E5F-B0AC-44CC-811E-9683C5AD3DAC}"/>
              </a:ext>
            </a:extLst>
          </p:cNvPr>
          <p:cNvSpPr txBox="1"/>
          <p:nvPr/>
        </p:nvSpPr>
        <p:spPr>
          <a:xfrm>
            <a:off x="12496800" y="4068050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標籤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元素區別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D3D400-142E-4964-809B-42B91362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5513420"/>
            <a:ext cx="71056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0BFCB3-130D-4ACE-9B40-7E0BBA7AE4A4}"/>
              </a:ext>
            </a:extLst>
          </p:cNvPr>
          <p:cNvSpPr txBox="1"/>
          <p:nvPr/>
        </p:nvSpPr>
        <p:spPr>
          <a:xfrm>
            <a:off x="12649200" y="7043863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屬性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15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的基本結構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FFF09BA-AA7B-465D-80D0-77B84B7E441D}"/>
              </a:ext>
            </a:extLst>
          </p:cNvPr>
          <p:cNvSpPr txBox="1"/>
          <p:nvPr/>
        </p:nvSpPr>
        <p:spPr>
          <a:xfrm>
            <a:off x="8458200" y="107645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撰寫第一份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HTML】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F1BC49-E1B2-4987-B42A-B2FD4E1A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09"/>
            <a:ext cx="12610704" cy="7261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8D5BC11-CADB-4F74-AAE9-FAC9D6D2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704" y="1691609"/>
            <a:ext cx="3706409" cy="345189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8DFD04-B9FD-454E-9C07-7D0212AA4CA5}"/>
              </a:ext>
            </a:extLst>
          </p:cNvPr>
          <p:cNvSpPr txBox="1"/>
          <p:nvPr/>
        </p:nvSpPr>
        <p:spPr>
          <a:xfrm>
            <a:off x="8153400" y="9000024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網頁起手式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77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CD60EC90-C604-44E0-AB29-157C8FF6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581"/>
            <a:ext cx="9906000" cy="341051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1" y="137366"/>
            <a:ext cx="4267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文件結構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76EC1B-6F06-4EB5-BE6D-826BCB126B63}"/>
              </a:ext>
            </a:extLst>
          </p:cNvPr>
          <p:cNvSpPr txBox="1"/>
          <p:nvPr/>
        </p:nvSpPr>
        <p:spPr>
          <a:xfrm>
            <a:off x="11734804" y="9669304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五秒後跳轉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google(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第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行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E7EBF1-A68E-4A21-A645-3042BFAB60DB}"/>
              </a:ext>
            </a:extLst>
          </p:cNvPr>
          <p:cNvSpPr txBox="1"/>
          <p:nvPr/>
        </p:nvSpPr>
        <p:spPr>
          <a:xfrm>
            <a:off x="2362200" y="9390097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meta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link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55600" y="1828389"/>
            <a:ext cx="172466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&lt;html&gt;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元素：標示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文件的開始與結束，屬於全域屬性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attribute)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元素：用來設定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文件的標題。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文件的相關資訊。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&lt;link&gt;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元素：設定目前文件與其他資源的關聯。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&lt;style&gt;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元素：用來鑲嵌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&lt;body&gt;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文件本體。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7DEB235-E4C9-44DB-AC28-070259DE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4" y="5105400"/>
            <a:ext cx="8686796" cy="44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文件元素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99822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：標題：屬於全域屬性。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：段落。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文件中某個範圍的內容和元素群組成一個區塊，屬於全域屬性。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510E5F-B0AC-44CC-811E-9683C5AD3DAC}"/>
              </a:ext>
            </a:extLst>
          </p:cNvPr>
          <p:cNvSpPr txBox="1"/>
          <p:nvPr/>
        </p:nvSpPr>
        <p:spPr>
          <a:xfrm>
            <a:off x="2133600" y="8869567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段落元素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18135E-E0CF-4AB2-BD1C-CFD4F160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0" y="4227559"/>
            <a:ext cx="6769450" cy="45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39A3863-EC13-4B1D-837E-EB9D13AE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60" y="4216330"/>
            <a:ext cx="3061212" cy="27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6F1F8-D325-49C1-93D4-154A06D9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54" y="4278359"/>
            <a:ext cx="6400800" cy="45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55411CF-036B-4C8F-AFD5-64DD3CA9D8FD}"/>
              </a:ext>
            </a:extLst>
          </p:cNvPr>
          <p:cNvSpPr txBox="1"/>
          <p:nvPr/>
        </p:nvSpPr>
        <p:spPr>
          <a:xfrm>
            <a:off x="12954000" y="8869567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div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元素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13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4487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具有語意的結構元素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246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大部分網頁都是有一定結構組成，而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新增了帶有語意的結構元素，讓我們可以更明確每一個段落是幹嘛的。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&lt;article&gt;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：標示網頁的本文或單篇獨立內容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例如：新聞網站的一則報導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&lt;section&gt;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：標示通用的區塊或區段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例如將網頁文本分割、文章拆分不同缺塊等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&lt;nav&gt;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：導覽列。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&lt;header&gt;/&lt;footer&gt;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：頁首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頁尾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&lt;aside&gt;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：側邊攔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&lt;main&gt;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：網頁的主要內容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5BBB6C-1871-43C8-B976-083B8748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467100"/>
            <a:ext cx="8305800" cy="6414905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1B8CDCD9-D64E-41CD-B0C5-58868BBA1214}"/>
              </a:ext>
            </a:extLst>
          </p:cNvPr>
          <p:cNvSpPr txBox="1"/>
          <p:nvPr/>
        </p:nvSpPr>
        <p:spPr>
          <a:xfrm>
            <a:off x="279400" y="5663908"/>
            <a:ext cx="76454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&lt;figure&gt;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figcaption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：標示在主要內容中所參考引用的獨立內容，例如圖片、影片、程式碼等。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79722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0F66B4-C251-4661-92B3-BBE90E43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09"/>
            <a:ext cx="11201396" cy="64503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B81C7D-4163-4665-8F47-FD3D4425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-45193"/>
            <a:ext cx="7086600" cy="103321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74F31C-CB39-4B04-BDE6-2760680F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73" y="6876522"/>
            <a:ext cx="6216123" cy="3410478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1E68601A-CA67-40ED-8CB1-4E0439371775}"/>
              </a:ext>
            </a:extLst>
          </p:cNvPr>
          <p:cNvSpPr txBox="1"/>
          <p:nvPr/>
        </p:nvSpPr>
        <p:spPr>
          <a:xfrm>
            <a:off x="381000" y="137366"/>
            <a:ext cx="94487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具有語意的結構元素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17668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資料編輯與格式化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2357585"/>
            <a:ext cx="172466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用來標示區塊的原素，他會占一行。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div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h1-h6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上面描述過的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&lt;block1uote&gt;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：引用區塊，可以設定屬性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cite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，標示引用來源。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&lt;address&gt;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：聯絡資訊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地址、電話等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：水平線，沒有結束標籤。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C1E3D9-B4BE-4F4F-ACDD-D63D1ACA98A8}"/>
              </a:ext>
            </a:extLst>
          </p:cNvPr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區塊格式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(block)】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B1FF1E5-DEB6-4973-856A-A9B7ED1E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5178101"/>
            <a:ext cx="11144058" cy="51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CBD419B-D0AD-4A70-B61A-EC3B6FD91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7658100"/>
            <a:ext cx="8485094" cy="2286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16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11084</TotalTime>
  <Words>1579</Words>
  <Application>Microsoft Office PowerPoint</Application>
  <PresentationFormat>自訂</PresentationFormat>
  <Paragraphs>141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366</cp:revision>
  <dcterms:created xsi:type="dcterms:W3CDTF">2006-08-16T00:00:00Z</dcterms:created>
  <dcterms:modified xsi:type="dcterms:W3CDTF">2025-01-23T08:32:03Z</dcterms:modified>
  <dc:identifier>DAGRTmEneC4</dc:identifier>
</cp:coreProperties>
</file>